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57" r:id="rId11"/>
    <p:sldId id="267" r:id="rId12"/>
    <p:sldId id="280" r:id="rId13"/>
    <p:sldId id="266" r:id="rId14"/>
    <p:sldId id="260" r:id="rId15"/>
    <p:sldId id="281" r:id="rId16"/>
    <p:sldId id="282" r:id="rId17"/>
    <p:sldId id="261" r:id="rId18"/>
    <p:sldId id="283" r:id="rId19"/>
    <p:sldId id="268" r:id="rId20"/>
    <p:sldId id="284" r:id="rId21"/>
    <p:sldId id="271" r:id="rId22"/>
    <p:sldId id="270" r:id="rId23"/>
    <p:sldId id="285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CCFF"/>
    <a:srgbClr val="CC99FF"/>
    <a:srgbClr val="66FF99"/>
    <a:srgbClr val="99FF99"/>
    <a:srgbClr val="FF0066"/>
    <a:srgbClr val="FFFF66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320"/>
      </p:cViewPr>
      <p:guideLst>
        <p:guide orient="horz" pos="3929"/>
        <p:guide pos="47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78881-1CB5-44F5-91FB-73C4F10F7612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8C1E7-A366-45D0-AA8B-BDD61C3E739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879B-CF26-4967-BD66-510697BB8E42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E3D8C-E64D-47E9-B641-DD810EA9BF5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5155-C053-45EB-A604-10CECB397644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56BB-CF88-46A0-9580-C0FE106960E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171F-FF69-436D-B9C1-B9D42B07D2E8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D99B-4C7F-42E8-973A-B1A2D02CAB6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F16B3-60EC-4379-9B55-D1428FE3DEDA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7EF1-A664-414D-AD74-BEDEF580BEE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C7DF6-4F5F-4807-BFB1-5F8C47E8310A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8F09-07FE-4364-B7E6-AA24CD8B416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B22E-97C7-4A12-8F8E-D4D463FB9685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E4CF-0FD0-4A47-8248-9D630BB0241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AC07-D7D9-40E1-A2D1-F4948C4692D8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20C8-07C1-40C4-88FC-49F1D63CF8E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F61C-AE0C-4E58-A17D-22E7F953DFA5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5E34-0746-439F-85A7-95956E51281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CD54-267C-4BB4-9383-0F862B609769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6466-3981-444A-9E0D-BC2DB0F0BE6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DA835-3A98-4302-87EB-ED9559018EF7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DE519-9E24-4F51-97FA-42BF4D98F61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00AD26-EBDB-4A82-84DD-0C6D9FFDF122}" type="datetimeFigureOut">
              <a:rPr lang="ja-JP" altLang="en-US"/>
              <a:pPr>
                <a:defRPr/>
              </a:pPr>
              <a:t>2012/1/1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6260A5-AA83-4A85-AB01-AC0E21DCB41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9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1.jpeg"/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12" Type="http://schemas.openxmlformats.org/officeDocument/2006/relationships/image" Target="../media/image37.jpeg"/><Relationship Id="rId17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11" Type="http://schemas.openxmlformats.org/officeDocument/2006/relationships/image" Target="../media/image36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35.jpeg"/><Relationship Id="rId19" Type="http://schemas.openxmlformats.org/officeDocument/2006/relationships/image" Target="../media/image42.jpeg"/><Relationship Id="rId4" Type="http://schemas.openxmlformats.org/officeDocument/2006/relationships/image" Target="../media/image2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タイトル 1"/>
          <p:cNvSpPr>
            <a:spLocks noGrp="1"/>
          </p:cNvSpPr>
          <p:nvPr>
            <p:ph type="ctrTitle"/>
          </p:nvPr>
        </p:nvSpPr>
        <p:spPr>
          <a:xfrm>
            <a:off x="684213" y="2276475"/>
            <a:ext cx="7772400" cy="1008063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latin typeface="HGS創英角ｺﾞｼｯｸUB" pitchFamily="50" charset="-128"/>
                <a:ea typeface="HGS創英角ｺﾞｼｯｸUB" pitchFamily="50" charset="-128"/>
              </a:rPr>
              <a:t>Ｓｔｅｐ　Ｕｐ　Ｓｃｈｏｏｌ　</a:t>
            </a:r>
            <a:r>
              <a:rPr lang="en-US" altLang="ja-JP" sz="4000" smtClean="0">
                <a:latin typeface="HGS創英角ｺﾞｼｯｸUB" pitchFamily="50" charset="-128"/>
                <a:ea typeface="HGS創英角ｺﾞｼｯｸUB" pitchFamily="50" charset="-128"/>
              </a:rPr>
              <a:t>On</a:t>
            </a:r>
            <a:r>
              <a:rPr lang="ja-JP" altLang="en-US" sz="4000" smtClean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en-US" altLang="ja-JP" sz="4000" smtClean="0">
                <a:latin typeface="HGS創英角ｺﾞｼｯｸUB" pitchFamily="50" charset="-128"/>
                <a:ea typeface="HGS創英角ｺﾞｼｯｸUB" pitchFamily="50" charset="-128"/>
              </a:rPr>
              <a:t>SNS</a:t>
            </a:r>
            <a:endParaRPr lang="ja-JP" altLang="en-US" sz="4000" smtClean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sp>
        <p:nvSpPr>
          <p:cNvPr id="13314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pPr eaLnBrk="1" hangingPunct="1"/>
            <a:r>
              <a:rPr lang="ja-JP" altLang="en-US" sz="2000" b="1" smtClean="0">
                <a:solidFill>
                  <a:schemeClr val="tx1"/>
                </a:solidFill>
                <a:ea typeface="HGS創英角ｺﾞｼｯｸUB" pitchFamily="50" charset="-128"/>
              </a:rPr>
              <a:t>平成２４年１月</a:t>
            </a:r>
          </a:p>
          <a:p>
            <a:pPr eaLnBrk="1" hangingPunct="1"/>
            <a:r>
              <a:rPr lang="ja-JP" altLang="en-US" sz="2000" b="1" smtClean="0">
                <a:solidFill>
                  <a:schemeClr val="tx1"/>
                </a:solidFill>
                <a:ea typeface="HGS創英角ｺﾞｼｯｸUB" pitchFamily="50" charset="-128"/>
              </a:rPr>
              <a:t>（有）メディアリミックスコミュニケーションズ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角丸四角形 11"/>
          <p:cNvSpPr>
            <a:spLocks noChangeArrowheads="1"/>
          </p:cNvSpPr>
          <p:nvPr/>
        </p:nvSpPr>
        <p:spPr bwMode="auto">
          <a:xfrm>
            <a:off x="5076825" y="549275"/>
            <a:ext cx="3671888" cy="2879725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7A993D"/>
            </a:prstShdw>
          </a:effectLst>
        </p:spPr>
        <p:txBody>
          <a:bodyPr/>
          <a:lstStyle/>
          <a:p>
            <a:r>
              <a:rPr lang="ja-JP" altLang="en-US" b="1">
                <a:latin typeface="Calibri" pitchFamily="34" charset="0"/>
              </a:rPr>
              <a:t>第一線で活躍する講師の授業</a:t>
            </a:r>
          </a:p>
          <a:p>
            <a:r>
              <a:rPr lang="ja-JP" altLang="en-US" b="1">
                <a:latin typeface="Calibri" pitchFamily="34" charset="0"/>
              </a:rPr>
              <a:t>　の動画をインターネットで！</a:t>
            </a:r>
          </a:p>
        </p:txBody>
      </p:sp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7513"/>
          </a:xfrm>
        </p:spPr>
        <p:txBody>
          <a:bodyPr/>
          <a:lstStyle/>
          <a:p>
            <a:pPr algn="l" eaLnBrk="1" hangingPunct="1"/>
            <a:r>
              <a:rPr lang="en-US" altLang="ja-JP" sz="2000" b="1" smtClean="0"/>
              <a:t>Step</a:t>
            </a:r>
            <a:r>
              <a:rPr lang="ja-JP" altLang="en-US" sz="2000" b="1" smtClean="0"/>
              <a:t>　</a:t>
            </a:r>
            <a:r>
              <a:rPr lang="en-US" altLang="ja-JP" sz="2000" b="1" smtClean="0"/>
              <a:t>Up</a:t>
            </a:r>
            <a:r>
              <a:rPr lang="ja-JP" altLang="en-US" sz="2000" b="1" smtClean="0"/>
              <a:t>　</a:t>
            </a:r>
            <a:r>
              <a:rPr lang="en-US" altLang="ja-JP" sz="2000" b="1" smtClean="0"/>
              <a:t>School</a:t>
            </a:r>
            <a:r>
              <a:rPr lang="ja-JP" altLang="en-US" sz="2000" b="1" smtClean="0"/>
              <a:t>　</a:t>
            </a:r>
            <a:r>
              <a:rPr lang="en-US" altLang="ja-JP" sz="2000" b="1" smtClean="0"/>
              <a:t>On</a:t>
            </a:r>
            <a:r>
              <a:rPr lang="ja-JP" altLang="en-US" sz="2000" b="1" smtClean="0"/>
              <a:t>　</a:t>
            </a:r>
            <a:r>
              <a:rPr lang="en-US" altLang="ja-JP" sz="2000" b="1" smtClean="0"/>
              <a:t>SNS</a:t>
            </a:r>
            <a:r>
              <a:rPr lang="ja-JP" altLang="en-US" sz="2000" b="1" smtClean="0"/>
              <a:t>とは？  ～ＳＮＳラーニングシステム～</a:t>
            </a:r>
          </a:p>
        </p:txBody>
      </p:sp>
      <p:sp>
        <p:nvSpPr>
          <p:cNvPr id="14339" name="角丸四角形 2"/>
          <p:cNvSpPr>
            <a:spLocks noChangeArrowheads="1"/>
          </p:cNvSpPr>
          <p:nvPr/>
        </p:nvSpPr>
        <p:spPr bwMode="auto">
          <a:xfrm>
            <a:off x="250825" y="549275"/>
            <a:ext cx="3673475" cy="2879725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993D5C"/>
            </a:prstShdw>
          </a:effectLst>
        </p:spPr>
        <p:txBody>
          <a:bodyPr/>
          <a:lstStyle/>
          <a:p>
            <a:r>
              <a:rPr lang="ja-JP" altLang="en-US" sz="2000" b="1">
                <a:latin typeface="Calibri" pitchFamily="34" charset="0"/>
              </a:rPr>
              <a:t>市販本をテキストに！！</a:t>
            </a:r>
          </a:p>
        </p:txBody>
      </p:sp>
      <p:pic>
        <p:nvPicPr>
          <p:cNvPr id="14340" name="図 12" descr="php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図 13" descr="php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図 14" descr="php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34143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C:\Users\murofushi\AppData\Local\Microsoft\Windows\Temporary Internet Files\Content.IE5\HAQS4Q6P\MPj0430491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4868863"/>
            <a:ext cx="1644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角丸四角形 8"/>
          <p:cNvSpPr>
            <a:spLocks noChangeArrowheads="1"/>
          </p:cNvSpPr>
          <p:nvPr/>
        </p:nvSpPr>
        <p:spPr bwMode="auto">
          <a:xfrm>
            <a:off x="468313" y="3976688"/>
            <a:ext cx="6264275" cy="2620962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/>
          <a:lstStyle/>
          <a:p>
            <a:endParaRPr lang="ja-JP" altLang="en-US" b="1">
              <a:latin typeface="Calibri" pitchFamily="34" charset="0"/>
            </a:endParaRPr>
          </a:p>
          <a:p>
            <a:r>
              <a:rPr lang="ja-JP" altLang="en-US" b="1">
                <a:latin typeface="Calibri" pitchFamily="34" charset="0"/>
              </a:rPr>
              <a:t>ＳＮＳをつかったコミュニケーション</a:t>
            </a:r>
            <a:endParaRPr lang="en-US" altLang="ja-JP" b="1">
              <a:latin typeface="Calibri" pitchFamily="34" charset="0"/>
            </a:endParaRPr>
          </a:p>
          <a:p>
            <a:r>
              <a:rPr lang="ja-JP" altLang="en-US" b="1">
                <a:latin typeface="Calibri" pitchFamily="34" charset="0"/>
              </a:rPr>
              <a:t>・講師に気軽に質問できる</a:t>
            </a:r>
            <a:endParaRPr lang="en-US" altLang="ja-JP" b="1">
              <a:latin typeface="Calibri" pitchFamily="34" charset="0"/>
            </a:endParaRPr>
          </a:p>
          <a:p>
            <a:r>
              <a:rPr lang="ja-JP" altLang="en-US" b="1">
                <a:latin typeface="Calibri" pitchFamily="34" charset="0"/>
              </a:rPr>
              <a:t>・生徒同士で情報交換したり</a:t>
            </a:r>
            <a:endParaRPr lang="en-US" altLang="ja-JP" b="1">
              <a:latin typeface="Calibri" pitchFamily="34" charset="0"/>
            </a:endParaRPr>
          </a:p>
          <a:p>
            <a:r>
              <a:rPr lang="ja-JP" altLang="en-US" b="1">
                <a:latin typeface="Calibri" pitchFamily="34" charset="0"/>
              </a:rPr>
              <a:t>・いっしょにプログラム開発を進める</a:t>
            </a:r>
            <a:endParaRPr lang="en-US" altLang="ja-JP" b="1">
              <a:latin typeface="Calibri" pitchFamily="34" charset="0"/>
            </a:endParaRPr>
          </a:p>
          <a:p>
            <a:r>
              <a:rPr lang="ja-JP" altLang="en-US" b="1">
                <a:latin typeface="Calibri" pitchFamily="34" charset="0"/>
              </a:rPr>
              <a:t>ことができる！</a:t>
            </a:r>
            <a:endParaRPr lang="en-US" altLang="ja-JP" b="1">
              <a:latin typeface="Calibri" pitchFamily="34" charset="0"/>
            </a:endParaRPr>
          </a:p>
        </p:txBody>
      </p:sp>
      <p:pic>
        <p:nvPicPr>
          <p:cNvPr id="14345" name="Picture 4" descr="C:\Users\murofushi\AppData\Local\Microsoft\Windows\Temporary Internet Files\Content.IE5\4HIFCD6J\MP90040177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581525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takag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1484313"/>
            <a:ext cx="22320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5" descr="DL042_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2133600"/>
            <a:ext cx="280828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827088" y="605313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b="1">
                <a:solidFill>
                  <a:schemeClr val="bg1"/>
                </a:solidFill>
              </a:rPr>
              <a:t>みんなで一緒に学ぶ！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タイトル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417513"/>
          </a:xfrm>
        </p:spPr>
        <p:txBody>
          <a:bodyPr/>
          <a:lstStyle/>
          <a:p>
            <a:pPr algn="l" eaLnBrk="1" hangingPunct="1"/>
            <a:r>
              <a:rPr lang="en-US" altLang="ja-JP" sz="2000" b="1" smtClean="0"/>
              <a:t>Step</a:t>
            </a:r>
            <a:r>
              <a:rPr lang="ja-JP" altLang="en-US" sz="2000" b="1" smtClean="0"/>
              <a:t>　</a:t>
            </a:r>
            <a:r>
              <a:rPr lang="en-US" altLang="ja-JP" sz="2000" b="1" smtClean="0"/>
              <a:t>Up</a:t>
            </a:r>
            <a:r>
              <a:rPr lang="ja-JP" altLang="en-US" sz="2000" b="1" smtClean="0"/>
              <a:t>　</a:t>
            </a:r>
            <a:r>
              <a:rPr lang="en-US" altLang="ja-JP" sz="2000" b="1" smtClean="0"/>
              <a:t>School</a:t>
            </a:r>
            <a:r>
              <a:rPr lang="ja-JP" altLang="en-US" sz="2000" b="1" smtClean="0"/>
              <a:t>　</a:t>
            </a:r>
            <a:r>
              <a:rPr lang="en-US" altLang="ja-JP" sz="2000" b="1" smtClean="0"/>
              <a:t>On</a:t>
            </a:r>
            <a:r>
              <a:rPr lang="ja-JP" altLang="en-US" sz="2000" b="1" smtClean="0"/>
              <a:t>　</a:t>
            </a:r>
            <a:r>
              <a:rPr lang="en-US" altLang="ja-JP" sz="2000" b="1" smtClean="0"/>
              <a:t>Line</a:t>
            </a:r>
            <a:r>
              <a:rPr lang="ja-JP" altLang="en-US" sz="2000" b="1" smtClean="0"/>
              <a:t>の特長</a:t>
            </a:r>
          </a:p>
        </p:txBody>
      </p:sp>
      <p:sp>
        <p:nvSpPr>
          <p:cNvPr id="16386" name="AutoShape 9"/>
          <p:cNvSpPr>
            <a:spLocks noChangeArrowheads="1"/>
          </p:cNvSpPr>
          <p:nvPr/>
        </p:nvSpPr>
        <p:spPr bwMode="auto">
          <a:xfrm>
            <a:off x="468313" y="549275"/>
            <a:ext cx="8064500" cy="100806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997A"/>
            </a:prstShdw>
          </a:effectLst>
        </p:spPr>
        <p:txBody>
          <a:bodyPr/>
          <a:lstStyle/>
          <a:p>
            <a:r>
              <a:rPr lang="ja-JP" altLang="en-US" b="1"/>
              <a:t>テキスト（講師）を選べる！</a:t>
            </a:r>
          </a:p>
          <a:p>
            <a:r>
              <a:rPr lang="ja-JP" altLang="en-US"/>
              <a:t>・市販された本をテキストに！</a:t>
            </a:r>
            <a:endParaRPr lang="en-US" altLang="ja-JP"/>
          </a:p>
          <a:p>
            <a:r>
              <a:rPr lang="ja-JP" altLang="en-US"/>
              <a:t>・本の著者の説明意図を極力正確に伝えるとともに、不足している箇所を補う</a:t>
            </a:r>
          </a:p>
        </p:txBody>
      </p:sp>
      <p:sp>
        <p:nvSpPr>
          <p:cNvPr id="16387" name="AutoShape 10"/>
          <p:cNvSpPr>
            <a:spLocks noChangeArrowheads="1"/>
          </p:cNvSpPr>
          <p:nvPr/>
        </p:nvSpPr>
        <p:spPr bwMode="auto">
          <a:xfrm>
            <a:off x="468313" y="2924175"/>
            <a:ext cx="8064500" cy="1008063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D5C"/>
            </a:prstShdw>
          </a:effectLst>
        </p:spPr>
        <p:txBody>
          <a:bodyPr/>
          <a:lstStyle/>
          <a:p>
            <a:r>
              <a:rPr lang="ja-JP" altLang="en-US" b="1"/>
              <a:t>ベテラン講師によるわかりやすい講義</a:t>
            </a:r>
            <a:endParaRPr lang="en-US" altLang="ja-JP" b="1"/>
          </a:p>
          <a:p>
            <a:r>
              <a:rPr lang="ja-JP" altLang="en-US"/>
              <a:t>・イーラーニングの特性・講座の内容を考えた、</a:t>
            </a:r>
            <a:r>
              <a:rPr lang="en-US" altLang="ja-JP"/>
              <a:t>1</a:t>
            </a:r>
            <a:r>
              <a:rPr lang="ja-JP" altLang="en-US"/>
              <a:t>本≒</a:t>
            </a:r>
            <a:r>
              <a:rPr lang="en-US" altLang="ja-JP"/>
              <a:t>1</a:t>
            </a:r>
            <a:r>
              <a:rPr lang="ja-JP" altLang="en-US"/>
              <a:t>セクション≒</a:t>
            </a:r>
            <a:r>
              <a:rPr lang="en-US" altLang="ja-JP"/>
              <a:t>5</a:t>
            </a:r>
            <a:r>
              <a:rPr lang="ja-JP" altLang="en-US"/>
              <a:t>分程度</a:t>
            </a:r>
          </a:p>
          <a:p>
            <a:r>
              <a:rPr lang="ja-JP" altLang="en-US"/>
              <a:t>とした短い時間を有効活用できる構成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468313" y="1700213"/>
            <a:ext cx="8064500" cy="1008062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/>
          <a:lstStyle/>
          <a:p>
            <a:r>
              <a:rPr lang="ja-JP" altLang="en-US" b="1"/>
              <a:t>超初心者からプロレベルまで</a:t>
            </a:r>
            <a:endParaRPr lang="en-US" altLang="ja-JP" b="1"/>
          </a:p>
          <a:p>
            <a:r>
              <a:rPr lang="ja-JP" altLang="en-US"/>
              <a:t>・確実にステップアップできるように市販の本をレベルで分類し、</a:t>
            </a:r>
            <a:endParaRPr lang="en-US" altLang="ja-JP"/>
          </a:p>
          <a:p>
            <a:r>
              <a:rPr lang="ja-JP" altLang="en-US"/>
              <a:t>　超初心者から第一線で活躍できるプロレベルまで！！</a:t>
            </a:r>
          </a:p>
        </p:txBody>
      </p:sp>
      <p:sp>
        <p:nvSpPr>
          <p:cNvPr id="16389" name="AutoShape 13"/>
          <p:cNvSpPr>
            <a:spLocks noChangeArrowheads="1"/>
          </p:cNvSpPr>
          <p:nvPr/>
        </p:nvSpPr>
        <p:spPr bwMode="auto">
          <a:xfrm>
            <a:off x="539750" y="4149725"/>
            <a:ext cx="8064500" cy="1223963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/>
          <a:lstStyle/>
          <a:p>
            <a:r>
              <a:rPr lang="ja-JP" altLang="en-US" b="1"/>
              <a:t>ＳＮＳを使ったコミュニケーション</a:t>
            </a:r>
            <a:endParaRPr lang="en-US" altLang="ja-JP" b="1"/>
          </a:p>
          <a:p>
            <a:r>
              <a:rPr lang="ja-JP" altLang="en-US"/>
              <a:t>・ＳＮＳにより、講師と気軽に、かつ個別に会話・質問ができる</a:t>
            </a:r>
            <a:endParaRPr lang="en-US" altLang="ja-JP"/>
          </a:p>
          <a:p>
            <a:r>
              <a:rPr lang="ja-JP" altLang="en-US"/>
              <a:t>・同じ講座の生徒同士で教えあったり、グループで開発を進めたり、</a:t>
            </a:r>
            <a:endParaRPr lang="en-US" altLang="ja-JP"/>
          </a:p>
          <a:p>
            <a:r>
              <a:rPr lang="ja-JP" altLang="en-US"/>
              <a:t>　分業・協業ができる⇒モチベーションアップ</a:t>
            </a:r>
            <a:endParaRPr lang="en-US" altLang="ja-JP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58775" y="1196975"/>
            <a:ext cx="878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市販の本をテキストに！！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23850" y="2924175"/>
            <a:ext cx="84613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超入門からプロレベルまで</a:t>
            </a:r>
          </a:p>
          <a:p>
            <a:r>
              <a:rPr lang="ja-JP" altLang="en-US" sz="5400">
                <a:ea typeface="HG創英角ｺﾞｼｯｸUB" pitchFamily="49" charset="-128"/>
              </a:rPr>
              <a:t>分類！！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pPr algn="l" eaLnBrk="1" hangingPunct="1"/>
            <a:r>
              <a:rPr lang="ja-JP" altLang="en-US" sz="2000" b="1" smtClean="0">
                <a:ea typeface="HGS創英角ｺﾞｼｯｸUB" pitchFamily="50" charset="-128"/>
              </a:rPr>
              <a:t>テキスト（講師）を選べる！　自分の好きな内容を学べます！</a:t>
            </a:r>
          </a:p>
        </p:txBody>
      </p:sp>
      <p:pic>
        <p:nvPicPr>
          <p:cNvPr id="17410" name="図 11" descr="php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69215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66" name="Group 58"/>
          <p:cNvGraphicFramePr>
            <a:graphicFrameLocks noGrp="1"/>
          </p:cNvGraphicFramePr>
          <p:nvPr/>
        </p:nvGraphicFramePr>
        <p:xfrm>
          <a:off x="250825" y="620713"/>
          <a:ext cx="8640763" cy="5691187"/>
        </p:xfrm>
        <a:graphic>
          <a:graphicData uri="http://schemas.openxmlformats.org/drawingml/2006/table">
            <a:tbl>
              <a:tblPr/>
              <a:tblGrid>
                <a:gridCol w="1368425"/>
                <a:gridCol w="7272338"/>
              </a:tblGrid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コース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コース例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S創英角ｺﾞｼｯｸUB" pitchFamily="50" charset="-128"/>
                          <a:ea typeface="HGS創英角ｺﾞｼｯｸUB" pitchFamily="50" charset="-128"/>
                        </a:rPr>
                        <a:t>PHP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S創英角ｺﾞｼｯｸUB" pitchFamily="50" charset="-128"/>
                        <a:ea typeface="HGS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S創英角ｺﾞｼｯｸUB" pitchFamily="50" charset="-128"/>
                          <a:ea typeface="HGS創英角ｺﾞｼｯｸUB" pitchFamily="50" charset="-128"/>
                        </a:rPr>
                        <a:t>Java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S創英角ｺﾞｼｯｸUB" pitchFamily="50" charset="-128"/>
                        <a:ea typeface="HGS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S創英角ｺﾞｼｯｸUB" pitchFamily="50" charset="-128"/>
                          <a:ea typeface="HGS創英角ｺﾞｼｯｸUB" pitchFamily="50" charset="-128"/>
                        </a:rPr>
                        <a:t>Ruby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S創英角ｺﾞｼｯｸUB" pitchFamily="50" charset="-128"/>
                        <a:ea typeface="HGS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S創英角ｺﾞｼｯｸUB" pitchFamily="50" charset="-128"/>
                          <a:ea typeface="HGS創英角ｺﾞｼｯｸUB" pitchFamily="50" charset="-128"/>
                        </a:rPr>
                        <a:t>mobile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S創英角ｺﾞｼｯｸUB" pitchFamily="50" charset="-128"/>
                        <a:ea typeface="HGS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S創英角ｺﾞｼｯｸUB" pitchFamily="50" charset="-128"/>
                          <a:ea typeface="HGS創英角ｺﾞｼｯｸUB" pitchFamily="50" charset="-128"/>
                        </a:rPr>
                        <a:t>MySQL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S創英角ｺﾞｼｯｸUB" pitchFamily="50" charset="-128"/>
                          <a:ea typeface="HGS創英角ｺﾞｼｯｸUB" pitchFamily="50" charset="-128"/>
                        </a:rPr>
                        <a:t>PostgreSQL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S創英角ｺﾞｼｯｸUB" pitchFamily="50" charset="-128"/>
                        <a:ea typeface="HGS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S創英角ｺﾞｼｯｸUB" pitchFamily="50" charset="-128"/>
                          <a:ea typeface="HGS創英角ｺﾞｼｯｸUB" pitchFamily="50" charset="-128"/>
                        </a:rPr>
                        <a:t>Linux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S創英角ｺﾞｼｯｸUB" pitchFamily="50" charset="-128"/>
                        <a:ea typeface="HGS創英角ｺﾞｼｯｸUB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7437" name="図 16" descr="php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196975"/>
            <a:ext cx="700087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図 17" descr="php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196975"/>
            <a:ext cx="7016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図 18" descr="php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196975"/>
            <a:ext cx="7000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図 19" descr="php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1196975"/>
            <a:ext cx="7000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図 20" descr="java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20605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図 21" descr="java1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20605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3" name="図 22" descr="java2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20605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図 23" descr="java3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20605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5" name="図 24" descr="ruby0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35150" y="2924175"/>
            <a:ext cx="746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図 25" descr="ruby1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03575" y="2924175"/>
            <a:ext cx="744538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7" name="図 26" descr="ruby2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859338" y="2924175"/>
            <a:ext cx="746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図 27" descr="ruby32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27763" y="2924175"/>
            <a:ext cx="74453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9" name="図 28" descr="php-k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08175" y="3789363"/>
            <a:ext cx="679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図 29" descr="php-k3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03575" y="3789363"/>
            <a:ext cx="679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1" name="図 30" descr="php-k4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932363" y="3789363"/>
            <a:ext cx="679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2" name="図 31" descr="ruby-k1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00788" y="3789363"/>
            <a:ext cx="677862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3" name="図 32" descr="MYSQL5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08175" y="4652963"/>
            <a:ext cx="7445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4" name="図 33" descr="MYSQL6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132138" y="465296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5" name="図 34" descr="pgsql01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32363" y="465296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6" name="図 35" descr="pgsql02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227763" y="4652963"/>
            <a:ext cx="744537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7" name="図 36" descr="linux01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932363" y="5589588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8" name="図 37" descr="linux02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059113" y="5516563"/>
            <a:ext cx="7350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9" name="図 38" descr="linux03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908175" y="5516563"/>
            <a:ext cx="7334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0" name="図 39" descr="linux05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300788" y="5445125"/>
            <a:ext cx="7334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雲形吹き出し 78"/>
          <p:cNvSpPr>
            <a:spLocks noChangeArrowheads="1"/>
          </p:cNvSpPr>
          <p:nvPr/>
        </p:nvSpPr>
        <p:spPr bwMode="auto">
          <a:xfrm>
            <a:off x="6804025" y="260350"/>
            <a:ext cx="2339975" cy="1368425"/>
          </a:xfrm>
          <a:prstGeom prst="cloudCallout">
            <a:avLst>
              <a:gd name="adj1" fmla="val -37856"/>
              <a:gd name="adj2" fmla="val 99653"/>
            </a:avLst>
          </a:prstGeom>
          <a:solidFill>
            <a:srgbClr val="FF6699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1400" b="1" dirty="0">
                <a:latin typeface="Calibri" pitchFamily="34" charset="0"/>
              </a:rPr>
              <a:t>一般的なスクールでは、そのスクールの教材でしか学べません。</a:t>
            </a:r>
          </a:p>
        </p:txBody>
      </p:sp>
      <p:sp>
        <p:nvSpPr>
          <p:cNvPr id="17462" name="Text Box 55"/>
          <p:cNvSpPr txBox="1">
            <a:spLocks noChangeArrowheads="1"/>
          </p:cNvSpPr>
          <p:nvPr/>
        </p:nvSpPr>
        <p:spPr bwMode="auto">
          <a:xfrm>
            <a:off x="468313" y="6323013"/>
            <a:ext cx="7673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>
                <a:latin typeface="HGS創英角ｺﾞｼｯｸUB" pitchFamily="50" charset="-128"/>
                <a:ea typeface="HGS創英角ｺﾞｼｯｸUB" pitchFamily="50" charset="-128"/>
              </a:rPr>
              <a:t>現時点では、上記のテキストに関しては例</a:t>
            </a:r>
            <a:r>
              <a:rPr lang="en-US" altLang="ja-JP" b="1">
                <a:latin typeface="HGS創英角ｺﾞｼｯｸUB" pitchFamily="50" charset="-128"/>
                <a:ea typeface="HGS創英角ｺﾞｼｯｸUB" pitchFamily="50" charset="-128"/>
              </a:rPr>
              <a:t>(</a:t>
            </a:r>
            <a:r>
              <a:rPr lang="ja-JP" altLang="en-US" b="1">
                <a:latin typeface="HGS創英角ｺﾞｼｯｸUB" pitchFamily="50" charset="-128"/>
                <a:ea typeface="HGS創英角ｺﾞｼｯｸUB" pitchFamily="50" charset="-128"/>
              </a:rPr>
              <a:t>予定）としてあげてあります</a:t>
            </a:r>
          </a:p>
        </p:txBody>
      </p:sp>
      <p:pic>
        <p:nvPicPr>
          <p:cNvPr id="17463" name="Picture 56" descr="java02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908175" y="2133600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pPr algn="l" eaLnBrk="1" hangingPunct="1"/>
            <a:r>
              <a:rPr lang="ja-JP" altLang="en-US" sz="2000" b="1" smtClean="0"/>
              <a:t>超初心者からプロレベルまで　プロフェッショナルとして即戦力レベルまで</a:t>
            </a:r>
          </a:p>
        </p:txBody>
      </p:sp>
      <p:graphicFrame>
        <p:nvGraphicFramePr>
          <p:cNvPr id="18479" name="Group 47"/>
          <p:cNvGraphicFramePr>
            <a:graphicFrameLocks noGrp="1"/>
          </p:cNvGraphicFramePr>
          <p:nvPr/>
        </p:nvGraphicFramePr>
        <p:xfrm>
          <a:off x="323850" y="549275"/>
          <a:ext cx="8496300" cy="6010275"/>
        </p:xfrm>
        <a:graphic>
          <a:graphicData uri="http://schemas.openxmlformats.org/drawingml/2006/table">
            <a:tbl>
              <a:tblPr/>
              <a:tblGrid>
                <a:gridCol w="1638300"/>
                <a:gridCol w="68580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レベル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コース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レベル０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S創英角ｺﾞｼｯｸUB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超入門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レベル１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S創英角ｺﾞｼｯｸUB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ベーシック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レベル２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S創英角ｺﾞｼｯｸUB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マスター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（プログラミング言語を）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レベル３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S創英角ｺﾞｼｯｸUB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プロレベル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レベル４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HGS創英角ｺﾞｼｯｸUB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HGS創英角ｺﾞｼｯｸUB" pitchFamily="50" charset="-128"/>
                        </a:rPr>
                        <a:t>応用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8457" name="図 59" descr="php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57563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図 60" descr="php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989138"/>
            <a:ext cx="5969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図 61" descr="php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852738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図 62" descr="php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70827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図 63" descr="php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22050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図 64" descr="php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11255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図 66" descr="php1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22764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4" name="図 67" descr="php2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4508500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5" name="図 68" descr="php22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227647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図 69" descr="php23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11863" y="2662238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図 70" descr="php24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7900" y="335756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8" name="図 71" descr="php32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7900" y="436562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9" name="図 72" descr="php33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92500" y="4437063"/>
            <a:ext cx="76676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0" name="図 73" descr="php41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67400" y="566102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1" name="図 74" descr="php42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87900" y="566102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2" name="図 75" descr="php43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492500" y="5661025"/>
            <a:ext cx="7667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3" name="図 76" descr="php44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95513" y="5661025"/>
            <a:ext cx="7667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74" name="図 77" descr="php45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95513" y="4437063"/>
            <a:ext cx="766762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雲形吹き出し 78"/>
          <p:cNvSpPr>
            <a:spLocks noChangeArrowheads="1"/>
          </p:cNvSpPr>
          <p:nvPr/>
        </p:nvSpPr>
        <p:spPr bwMode="auto">
          <a:xfrm>
            <a:off x="4500563" y="476250"/>
            <a:ext cx="4643437" cy="1304925"/>
          </a:xfrm>
          <a:prstGeom prst="cloudCallout">
            <a:avLst>
              <a:gd name="adj1" fmla="val -22273"/>
              <a:gd name="adj2" fmla="val 74819"/>
            </a:avLst>
          </a:prstGeom>
          <a:solidFill>
            <a:srgbClr val="CCFF66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b="1">
                <a:latin typeface="Calibri" pitchFamily="34" charset="0"/>
              </a:rPr>
              <a:t>市販テキストをレベルにあわせてコースに分類してあり、自分の実力がどの辺なのかがわかる！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785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コース単位に選択できるので、経済的！！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50825" y="3357563"/>
            <a:ext cx="8785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ひとつのコースだけでも</a:t>
            </a:r>
          </a:p>
          <a:p>
            <a:r>
              <a:rPr lang="ja-JP" altLang="en-US" sz="5400">
                <a:ea typeface="HG創英角ｺﾞｼｯｸUB" pitchFamily="49" charset="-128"/>
              </a:rPr>
              <a:t>ＯＫ！！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78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第一線の講師が動画で解説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58775" y="2708275"/>
            <a:ext cx="878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現場の視点で丁寧に解説！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17513"/>
          </a:xfrm>
        </p:spPr>
        <p:txBody>
          <a:bodyPr/>
          <a:lstStyle/>
          <a:p>
            <a:pPr algn="l" eaLnBrk="1" hangingPunct="1"/>
            <a:r>
              <a:rPr lang="ja-JP" altLang="en-US" sz="2000" b="1" smtClean="0">
                <a:latin typeface="HGS創英角ｺﾞｼｯｸUB" pitchFamily="50" charset="-128"/>
                <a:ea typeface="HGS創英角ｺﾞｼｯｸUB" pitchFamily="50" charset="-128"/>
              </a:rPr>
              <a:t>わかりやすい動画　　１つのトピックを</a:t>
            </a:r>
            <a:r>
              <a:rPr lang="en-US" altLang="ja-JP" sz="2000" b="1" smtClean="0">
                <a:latin typeface="HGS創英角ｺﾞｼｯｸUB" pitchFamily="50" charset="-128"/>
                <a:ea typeface="HGS創英角ｺﾞｼｯｸUB" pitchFamily="50" charset="-128"/>
              </a:rPr>
              <a:t>5</a:t>
            </a:r>
            <a:r>
              <a:rPr lang="ja-JP" altLang="en-US" sz="2000" b="1" smtClean="0">
                <a:latin typeface="HGS創英角ｺﾞｼｯｸUB" pitchFamily="50" charset="-128"/>
                <a:ea typeface="HGS創英角ｺﾞｼｯｸUB" pitchFamily="50" charset="-128"/>
              </a:rPr>
              <a:t>分程度で！</a:t>
            </a:r>
          </a:p>
        </p:txBody>
      </p:sp>
      <p:sp>
        <p:nvSpPr>
          <p:cNvPr id="19458" name="AutoShape 10"/>
          <p:cNvSpPr>
            <a:spLocks noChangeArrowheads="1"/>
          </p:cNvSpPr>
          <p:nvPr/>
        </p:nvSpPr>
        <p:spPr bwMode="auto">
          <a:xfrm>
            <a:off x="395288" y="549275"/>
            <a:ext cx="8208962" cy="1008063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993D5C"/>
            </a:prstShdw>
          </a:effectLst>
        </p:spPr>
        <p:txBody>
          <a:bodyPr/>
          <a:lstStyle/>
          <a:p>
            <a:r>
              <a:rPr lang="ja-JP" altLang="en-US" b="1">
                <a:ea typeface="HGS創英角ｺﾞｼｯｸUB" pitchFamily="50" charset="-128"/>
              </a:rPr>
              <a:t>ベテラン講師によるわかりやすい講義</a:t>
            </a:r>
            <a:endParaRPr lang="en-US" altLang="ja-JP" b="1">
              <a:ea typeface="HGS創英角ｺﾞｼｯｸUB" pitchFamily="50" charset="-128"/>
            </a:endParaRPr>
          </a:p>
          <a:p>
            <a:r>
              <a:rPr lang="ja-JP" altLang="en-US"/>
              <a:t>・</a:t>
            </a:r>
            <a:r>
              <a:rPr lang="ja-JP" altLang="en-US">
                <a:latin typeface="HGS創英角ｺﾞｼｯｸUB" pitchFamily="50" charset="-128"/>
                <a:ea typeface="HGS創英角ｺﾞｼｯｸUB" pitchFamily="50" charset="-128"/>
              </a:rPr>
              <a:t>イーラーニングの特性・講座の内容を考えた、</a:t>
            </a:r>
            <a:r>
              <a:rPr lang="en-US" altLang="ja-JP">
                <a:latin typeface="HGS創英角ｺﾞｼｯｸUB" pitchFamily="50" charset="-128"/>
                <a:ea typeface="HGS創英角ｺﾞｼｯｸUB" pitchFamily="50" charset="-128"/>
              </a:rPr>
              <a:t>1</a:t>
            </a:r>
            <a:r>
              <a:rPr lang="ja-JP" altLang="en-US">
                <a:latin typeface="HGS創英角ｺﾞｼｯｸUB" pitchFamily="50" charset="-128"/>
                <a:ea typeface="HGS創英角ｺﾞｼｯｸUB" pitchFamily="50" charset="-128"/>
              </a:rPr>
              <a:t>本≒</a:t>
            </a:r>
            <a:r>
              <a:rPr lang="en-US" altLang="ja-JP">
                <a:latin typeface="HGS創英角ｺﾞｼｯｸUB" pitchFamily="50" charset="-128"/>
                <a:ea typeface="HGS創英角ｺﾞｼｯｸUB" pitchFamily="50" charset="-128"/>
              </a:rPr>
              <a:t>1</a:t>
            </a:r>
            <a:r>
              <a:rPr lang="ja-JP" altLang="en-US">
                <a:latin typeface="HGS創英角ｺﾞｼｯｸUB" pitchFamily="50" charset="-128"/>
                <a:ea typeface="HGS創英角ｺﾞｼｯｸUB" pitchFamily="50" charset="-128"/>
              </a:rPr>
              <a:t>セクション≒</a:t>
            </a:r>
            <a:r>
              <a:rPr lang="en-US" altLang="ja-JP">
                <a:latin typeface="HGS創英角ｺﾞｼｯｸUB" pitchFamily="50" charset="-128"/>
                <a:ea typeface="HGS創英角ｺﾞｼｯｸUB" pitchFamily="50" charset="-128"/>
              </a:rPr>
              <a:t>5</a:t>
            </a:r>
            <a:r>
              <a:rPr lang="ja-JP" altLang="en-US">
                <a:latin typeface="HGS創英角ｺﾞｼｯｸUB" pitchFamily="50" charset="-128"/>
                <a:ea typeface="HGS創英角ｺﾞｼｯｸUB" pitchFamily="50" charset="-128"/>
              </a:rPr>
              <a:t>分程度</a:t>
            </a:r>
          </a:p>
          <a:p>
            <a:r>
              <a:rPr lang="ja-JP" altLang="en-US">
                <a:latin typeface="HGS創英角ｺﾞｼｯｸUB" pitchFamily="50" charset="-128"/>
                <a:ea typeface="HGS創英角ｺﾞｼｯｸUB" pitchFamily="50" charset="-128"/>
              </a:rPr>
              <a:t>とした短い時間を有効活用できる構成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73238"/>
            <a:ext cx="637381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78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ＳＮＳで質問受付！！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2565400"/>
            <a:ext cx="878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バグの原因もすぐに解決！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SNS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5861050" cy="3325813"/>
          </a:xfrm>
          <a:prstGeom prst="rect">
            <a:avLst/>
          </a:prstGeom>
          <a:noFill/>
        </p:spPr>
      </p:pic>
      <p:sp>
        <p:nvSpPr>
          <p:cNvPr id="20481" name="タイトル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pPr algn="l" eaLnBrk="1" hangingPunct="1"/>
            <a:r>
              <a:rPr lang="ja-JP" altLang="en-US" sz="2000" b="1" smtClean="0">
                <a:ea typeface="HGS創英角ｺﾞｼｯｸUB" pitchFamily="50" charset="-128"/>
              </a:rPr>
              <a:t>ＳＮＳシステムをつかったコミュニケーション</a:t>
            </a:r>
          </a:p>
        </p:txBody>
      </p:sp>
      <p:sp>
        <p:nvSpPr>
          <p:cNvPr id="20482" name="AutoShape 13"/>
          <p:cNvSpPr>
            <a:spLocks noChangeArrowheads="1"/>
          </p:cNvSpPr>
          <p:nvPr/>
        </p:nvSpPr>
        <p:spPr bwMode="auto">
          <a:xfrm>
            <a:off x="468313" y="549275"/>
            <a:ext cx="8064500" cy="1223963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/>
          <a:lstStyle/>
          <a:p>
            <a:r>
              <a:rPr lang="ja-JP" altLang="en-US" b="1">
                <a:ea typeface="HGS創英角ｺﾞｼｯｸUB" pitchFamily="50" charset="-128"/>
              </a:rPr>
              <a:t>ＳＮＳを使ったコミュニケーション</a:t>
            </a:r>
            <a:endParaRPr lang="en-US" altLang="ja-JP" b="1">
              <a:ea typeface="HGS創英角ｺﾞｼｯｸUB" pitchFamily="50" charset="-128"/>
            </a:endParaRPr>
          </a:p>
          <a:p>
            <a:r>
              <a:rPr lang="ja-JP" altLang="en-US">
                <a:ea typeface="HGS創英角ｺﾞｼｯｸUB" pitchFamily="50" charset="-128"/>
              </a:rPr>
              <a:t>・ＳＮＳにより、講師と気軽に、かつ個別に会話・質問ができる</a:t>
            </a:r>
            <a:endParaRPr lang="en-US" altLang="ja-JP">
              <a:ea typeface="HGS創英角ｺﾞｼｯｸUB" pitchFamily="50" charset="-128"/>
            </a:endParaRPr>
          </a:p>
          <a:p>
            <a:r>
              <a:rPr lang="ja-JP" altLang="en-US">
                <a:ea typeface="HGS創英角ｺﾞｼｯｸUB" pitchFamily="50" charset="-128"/>
              </a:rPr>
              <a:t>・同じ講座の生徒同士で教えあったり、グループで開発を進めたり、</a:t>
            </a:r>
            <a:endParaRPr lang="en-US" altLang="ja-JP">
              <a:ea typeface="HGS創英角ｺﾞｼｯｸUB" pitchFamily="50" charset="-128"/>
            </a:endParaRPr>
          </a:p>
          <a:p>
            <a:r>
              <a:rPr lang="ja-JP" altLang="en-US">
                <a:ea typeface="HGS創英角ｺﾞｼｯｸUB" pitchFamily="50" charset="-128"/>
              </a:rPr>
              <a:t>　分業・協業ができる⇒モチベーションアップ</a:t>
            </a:r>
            <a:endParaRPr lang="en-US" altLang="ja-JP">
              <a:ea typeface="HGS創英角ｺﾞｼｯｸUB" pitchFamily="50" charset="-128"/>
            </a:endParaRPr>
          </a:p>
        </p:txBody>
      </p:sp>
      <p:sp>
        <p:nvSpPr>
          <p:cNvPr id="79" name="雲形吹き出し 78"/>
          <p:cNvSpPr>
            <a:spLocks noChangeArrowheads="1"/>
          </p:cNvSpPr>
          <p:nvPr/>
        </p:nvSpPr>
        <p:spPr bwMode="auto">
          <a:xfrm>
            <a:off x="2771775" y="3933825"/>
            <a:ext cx="3816350" cy="1304925"/>
          </a:xfrm>
          <a:prstGeom prst="cloudCallout">
            <a:avLst>
              <a:gd name="adj1" fmla="val 53120"/>
              <a:gd name="adj2" fmla="val 82847"/>
            </a:avLst>
          </a:prstGeom>
          <a:solidFill>
            <a:srgbClr val="CCCCFF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b="1">
                <a:latin typeface="Calibri" pitchFamily="34" charset="0"/>
              </a:rPr>
              <a:t>講師と時間があえば</a:t>
            </a:r>
          </a:p>
          <a:p>
            <a:pPr algn="ctr">
              <a:defRPr/>
            </a:pPr>
            <a:r>
              <a:rPr lang="ja-JP" altLang="en-US" b="1">
                <a:latin typeface="Calibri" pitchFamily="34" charset="0"/>
              </a:rPr>
              <a:t>ビデオチャットも</a:t>
            </a:r>
          </a:p>
          <a:p>
            <a:pPr algn="ctr">
              <a:defRPr/>
            </a:pPr>
            <a:r>
              <a:rPr lang="ja-JP" altLang="en-US" b="1">
                <a:latin typeface="Calibri" pitchFamily="34" charset="0"/>
              </a:rPr>
              <a:t>可能です。</a:t>
            </a:r>
          </a:p>
        </p:txBody>
      </p:sp>
      <p:sp>
        <p:nvSpPr>
          <p:cNvPr id="2" name="雲形吹き出し 78"/>
          <p:cNvSpPr>
            <a:spLocks noChangeArrowheads="1"/>
          </p:cNvSpPr>
          <p:nvPr/>
        </p:nvSpPr>
        <p:spPr bwMode="auto">
          <a:xfrm>
            <a:off x="4859338" y="1916113"/>
            <a:ext cx="3816350" cy="1304925"/>
          </a:xfrm>
          <a:prstGeom prst="cloudCallout">
            <a:avLst>
              <a:gd name="adj1" fmla="val -57111"/>
              <a:gd name="adj2" fmla="val 74454"/>
            </a:avLst>
          </a:prstGeom>
          <a:solidFill>
            <a:srgbClr val="FF0066"/>
          </a:solidFill>
          <a:ln w="25400" algn="ctr">
            <a:noFill/>
            <a:round/>
            <a:headEnd/>
            <a:tailEnd/>
          </a:ln>
          <a:effectLst>
            <a:outerShdw dist="38100" dir="5400000" algn="t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b="1">
                <a:latin typeface="Calibri" pitchFamily="34" charset="0"/>
              </a:rPr>
              <a:t>メッセージに質問を書いておくと講師が回答してくれる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7950" y="2133600"/>
            <a:ext cx="8785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ＩＴ技術者になりたいけど、</a:t>
            </a:r>
          </a:p>
          <a:p>
            <a:r>
              <a:rPr lang="ja-JP" altLang="en-US" sz="5400">
                <a:ea typeface="HG創英角ｺﾞｼｯｸUB" pitchFamily="49" charset="-128"/>
              </a:rPr>
              <a:t>どうしたらいいんだろう？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785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各レベルで</a:t>
            </a:r>
          </a:p>
          <a:p>
            <a:r>
              <a:rPr lang="ja-JP" altLang="en-US" sz="5400">
                <a:ea typeface="HG創英角ｺﾞｼｯｸUB" pitchFamily="49" charset="-128"/>
              </a:rPr>
              <a:t>問題演習コースも用意！！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0825" y="3357563"/>
            <a:ext cx="878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実践的な開発演習も！！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タイトル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pPr algn="l" eaLnBrk="1" hangingPunct="1"/>
            <a:r>
              <a:rPr lang="ja-JP" altLang="en-US" sz="2000" b="1" smtClean="0"/>
              <a:t>コース料金　</a:t>
            </a:r>
          </a:p>
        </p:txBody>
      </p:sp>
      <p:sp>
        <p:nvSpPr>
          <p:cNvPr id="21506" name="角丸四角形 3"/>
          <p:cNvSpPr>
            <a:spLocks noChangeArrowheads="1"/>
          </p:cNvSpPr>
          <p:nvPr/>
        </p:nvSpPr>
        <p:spPr bwMode="auto">
          <a:xfrm>
            <a:off x="539750" y="1773238"/>
            <a:ext cx="8135938" cy="1223962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993D5C"/>
            </a:prstShdw>
          </a:effectLst>
        </p:spPr>
        <p:txBody>
          <a:bodyPr anchor="ctr"/>
          <a:lstStyle/>
          <a:p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授業料は、</a:t>
            </a:r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ヶ月</a:t>
            </a:r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10500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円</a:t>
            </a:r>
          </a:p>
          <a:p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・動画は見放題</a:t>
            </a:r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何度でも見ることができます）</a:t>
            </a:r>
          </a:p>
          <a:p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・質問は何回でも納得がいくまで。</a:t>
            </a:r>
          </a:p>
          <a:p>
            <a:endParaRPr lang="en-US" altLang="ja-JP" sz="200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1507" name="角丸四角形 4"/>
          <p:cNvSpPr>
            <a:spLocks noChangeArrowheads="1"/>
          </p:cNvSpPr>
          <p:nvPr/>
        </p:nvSpPr>
        <p:spPr bwMode="auto">
          <a:xfrm>
            <a:off x="468313" y="549275"/>
            <a:ext cx="8215312" cy="1008063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5C995C"/>
            </a:prstShdw>
          </a:effectLst>
        </p:spPr>
        <p:txBody>
          <a:bodyPr anchor="ctr"/>
          <a:lstStyle/>
          <a:p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冊の本が</a:t>
            </a:r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コース。</a:t>
            </a:r>
          </a:p>
          <a:p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自分の好きな期間で学べるように月謝制になっています。</a:t>
            </a:r>
            <a:endParaRPr lang="ja-JP" altLang="en-US" sz="160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sp>
        <p:nvSpPr>
          <p:cNvPr id="21508" name="角丸四角形 6"/>
          <p:cNvSpPr>
            <a:spLocks noChangeArrowheads="1"/>
          </p:cNvSpPr>
          <p:nvPr/>
        </p:nvSpPr>
        <p:spPr bwMode="auto">
          <a:xfrm>
            <a:off x="539750" y="3284538"/>
            <a:ext cx="8215313" cy="719137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anchor="ctr"/>
          <a:lstStyle/>
          <a:p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目安として</a:t>
            </a:r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冊を約３カ月～</a:t>
            </a:r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6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ヶ月で学習するシステム　</a:t>
            </a:r>
          </a:p>
        </p:txBody>
      </p:sp>
      <p:sp>
        <p:nvSpPr>
          <p:cNvPr id="21509" name="角丸四角形 3"/>
          <p:cNvSpPr>
            <a:spLocks noChangeArrowheads="1"/>
          </p:cNvSpPr>
          <p:nvPr/>
        </p:nvSpPr>
        <p:spPr bwMode="auto">
          <a:xfrm>
            <a:off x="539750" y="4364038"/>
            <a:ext cx="8215313" cy="720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 algn="ctr">
            <a:noFill/>
            <a:round/>
            <a:headEnd/>
            <a:tailEnd/>
          </a:ln>
          <a:effectLst>
            <a:prstShdw prst="shdw17" dist="17961" dir="2700000">
              <a:srgbClr val="993D5C"/>
            </a:prstShdw>
          </a:effectLst>
        </p:spPr>
        <p:txBody>
          <a:bodyPr anchor="ctr"/>
          <a:lstStyle/>
          <a:p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月に</a:t>
            </a:r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1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～２回　都内にて成果発表会・質問会を開催</a:t>
            </a:r>
            <a:r>
              <a:rPr lang="en-US" altLang="ja-JP" sz="2000">
                <a:latin typeface="HG創英角ｺﾞｼｯｸUB" pitchFamily="49" charset="-128"/>
                <a:ea typeface="HG創英角ｺﾞｼｯｸUB" pitchFamily="49" charset="-128"/>
              </a:rPr>
              <a:t>(</a:t>
            </a:r>
            <a:r>
              <a:rPr lang="ja-JP" altLang="en-US" sz="2000">
                <a:latin typeface="HG創英角ｺﾞｼｯｸUB" pitchFamily="49" charset="-128"/>
                <a:ea typeface="HG創英角ｺﾞｼｯｸUB" pitchFamily="49" charset="-128"/>
              </a:rPr>
              <a:t>予定）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タイトル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pPr algn="l" eaLnBrk="1" hangingPunct="1"/>
            <a:r>
              <a:rPr lang="ja-JP" altLang="en-US" sz="2000" b="1" smtClean="0"/>
              <a:t>　　受講までの流れ</a:t>
            </a:r>
          </a:p>
        </p:txBody>
      </p:sp>
      <p:pic>
        <p:nvPicPr>
          <p:cNvPr id="22530" name="Picture 5" descr="C:\Users\murofushi\AppData\Local\Microsoft\Windows\Temporary Internet Files\Content.IE5\XEJP45X3\MP90031688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65175"/>
            <a:ext cx="11509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492500" y="119697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 flipV="1">
            <a:off x="3492500" y="36449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2533" name="Oval 10"/>
          <p:cNvSpPr>
            <a:spLocks noChangeArrowheads="1"/>
          </p:cNvSpPr>
          <p:nvPr/>
        </p:nvSpPr>
        <p:spPr bwMode="auto">
          <a:xfrm>
            <a:off x="468313" y="908050"/>
            <a:ext cx="1223962" cy="576263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wrap="none" anchor="ctr"/>
          <a:lstStyle/>
          <a:p>
            <a:pPr algn="ctr"/>
            <a:r>
              <a:rPr lang="ja-JP" altLang="en-US" b="1"/>
              <a:t>申込</a:t>
            </a:r>
          </a:p>
        </p:txBody>
      </p:sp>
      <p:sp>
        <p:nvSpPr>
          <p:cNvPr id="22534" name="Oval 11"/>
          <p:cNvSpPr>
            <a:spLocks noChangeArrowheads="1"/>
          </p:cNvSpPr>
          <p:nvPr/>
        </p:nvSpPr>
        <p:spPr bwMode="auto">
          <a:xfrm>
            <a:off x="468313" y="2060575"/>
            <a:ext cx="1295400" cy="576263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wrap="none" anchor="ctr"/>
          <a:lstStyle/>
          <a:p>
            <a:pPr algn="ctr"/>
            <a:r>
              <a:rPr lang="ja-JP" altLang="en-US" b="1"/>
              <a:t>入金</a:t>
            </a:r>
          </a:p>
        </p:txBody>
      </p:sp>
      <p:sp>
        <p:nvSpPr>
          <p:cNvPr id="22535" name="Oval 12"/>
          <p:cNvSpPr>
            <a:spLocks noChangeArrowheads="1"/>
          </p:cNvSpPr>
          <p:nvPr/>
        </p:nvSpPr>
        <p:spPr bwMode="auto">
          <a:xfrm>
            <a:off x="468313" y="3357563"/>
            <a:ext cx="1223962" cy="576262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wrap="none" anchor="ctr"/>
          <a:lstStyle/>
          <a:p>
            <a:pPr algn="ctr"/>
            <a:r>
              <a:rPr lang="ja-JP" altLang="en-US" b="1"/>
              <a:t>テキスト着</a:t>
            </a:r>
          </a:p>
        </p:txBody>
      </p:sp>
      <p:sp>
        <p:nvSpPr>
          <p:cNvPr id="22536" name="Oval 14"/>
          <p:cNvSpPr>
            <a:spLocks noChangeArrowheads="1"/>
          </p:cNvSpPr>
          <p:nvPr/>
        </p:nvSpPr>
        <p:spPr bwMode="auto">
          <a:xfrm>
            <a:off x="468313" y="4724400"/>
            <a:ext cx="1223962" cy="576263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wrap="none" anchor="ctr"/>
          <a:lstStyle/>
          <a:p>
            <a:pPr algn="ctr"/>
            <a:r>
              <a:rPr lang="ja-JP" altLang="en-US" b="1"/>
              <a:t>受講開始</a:t>
            </a:r>
          </a:p>
        </p:txBody>
      </p:sp>
      <p:pic>
        <p:nvPicPr>
          <p:cNvPr id="22537" name="Picture 5" descr="C:\Users\murofushi\AppData\Local\Microsoft\Windows\Temporary Internet Files\Content.IE5\XEJP45X3\MP90031688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4724400"/>
            <a:ext cx="1150938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4" descr="takag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508500"/>
            <a:ext cx="11239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348038" y="5084763"/>
            <a:ext cx="20875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2540" name="Oval 20"/>
          <p:cNvSpPr>
            <a:spLocks noChangeArrowheads="1"/>
          </p:cNvSpPr>
          <p:nvPr/>
        </p:nvSpPr>
        <p:spPr bwMode="auto">
          <a:xfrm>
            <a:off x="7524750" y="908050"/>
            <a:ext cx="1223963" cy="576263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997A"/>
            </a:prstShdw>
          </a:effectLst>
        </p:spPr>
        <p:txBody>
          <a:bodyPr wrap="none" anchor="ctr"/>
          <a:lstStyle/>
          <a:p>
            <a:pPr algn="ctr"/>
            <a:r>
              <a:rPr lang="ja-JP" altLang="en-US" b="1"/>
              <a:t>申込受付</a:t>
            </a:r>
          </a:p>
        </p:txBody>
      </p:sp>
      <p:sp>
        <p:nvSpPr>
          <p:cNvPr id="22541" name="Oval 21"/>
          <p:cNvSpPr>
            <a:spLocks noChangeArrowheads="1"/>
          </p:cNvSpPr>
          <p:nvPr/>
        </p:nvSpPr>
        <p:spPr bwMode="auto">
          <a:xfrm>
            <a:off x="7524750" y="2060575"/>
            <a:ext cx="1223963" cy="576263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997A"/>
            </a:prstShdw>
          </a:effectLst>
        </p:spPr>
        <p:txBody>
          <a:bodyPr wrap="none" anchor="ctr"/>
          <a:lstStyle/>
          <a:p>
            <a:pPr algn="ctr"/>
            <a:r>
              <a:rPr lang="ja-JP" altLang="en-US" b="1"/>
              <a:t>入金確認</a:t>
            </a:r>
          </a:p>
        </p:txBody>
      </p:sp>
      <p:sp>
        <p:nvSpPr>
          <p:cNvPr id="22542" name="Oval 22"/>
          <p:cNvSpPr>
            <a:spLocks noChangeArrowheads="1"/>
          </p:cNvSpPr>
          <p:nvPr/>
        </p:nvSpPr>
        <p:spPr bwMode="auto">
          <a:xfrm>
            <a:off x="7524750" y="3357563"/>
            <a:ext cx="1223963" cy="576262"/>
          </a:xfrm>
          <a:prstGeom prst="ellipse">
            <a:avLst/>
          </a:prstGeom>
          <a:solidFill>
            <a:srgbClr val="99FFCC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5C997A"/>
            </a:prstShdw>
          </a:effectLst>
        </p:spPr>
        <p:txBody>
          <a:bodyPr wrap="none" anchor="ctr"/>
          <a:lstStyle/>
          <a:p>
            <a:pPr algn="ctr"/>
            <a:r>
              <a:rPr lang="ja-JP" altLang="en-US" b="1"/>
              <a:t>テキスト送付</a:t>
            </a: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3563938" y="22764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835150" y="2133600"/>
            <a:ext cx="150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/>
              <a:t>銀行振込など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032000" y="338138"/>
            <a:ext cx="874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 i="1"/>
              <a:t>受講者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524750" y="404813"/>
            <a:ext cx="644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b="1" i="1"/>
              <a:t>弊社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5292725" y="3933825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ja-JP" altLang="en-US" sz="1200" b="1"/>
              <a:t>受講者は、必ず</a:t>
            </a:r>
            <a:br>
              <a:rPr lang="ja-JP" altLang="en-US" sz="1200" b="1"/>
            </a:br>
            <a:r>
              <a:rPr lang="ja-JP" altLang="en-US" sz="1200" b="1"/>
              <a:t>各自１冊、当該書籍を購入してください</a:t>
            </a:r>
          </a:p>
        </p:txBody>
      </p:sp>
      <p:pic>
        <p:nvPicPr>
          <p:cNvPr id="22548" name="Picture 26" descr="わかりやすいJA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2852738"/>
            <a:ext cx="10810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7" descr="わかりやすいJA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5229225"/>
            <a:ext cx="12239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116013" y="1484313"/>
            <a:ext cx="66976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あなたの夢の実現を</a:t>
            </a:r>
          </a:p>
          <a:p>
            <a:r>
              <a:rPr lang="ja-JP" altLang="en-US" sz="5400">
                <a:ea typeface="HG創英角ｺﾞｼｯｸUB" pitchFamily="49" charset="-128"/>
              </a:rPr>
              <a:t>お手伝いします！！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2133600"/>
            <a:ext cx="8785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プログラムを独学で学ぼうとしたけど挫折した！！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0825" y="2133600"/>
            <a:ext cx="8785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プログラムを独学で学ぶのは、とっても大変です！！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0825" y="2060575"/>
            <a:ext cx="87852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プログラムを学ぶ人の前に</a:t>
            </a:r>
          </a:p>
          <a:p>
            <a:r>
              <a:rPr lang="ja-JP" altLang="en-US" sz="5400">
                <a:ea typeface="HG創英角ｺﾞｼｯｸUB" pitchFamily="49" charset="-128"/>
              </a:rPr>
              <a:t>立ちはだかる</a:t>
            </a:r>
          </a:p>
          <a:p>
            <a:r>
              <a:rPr lang="ja-JP" altLang="en-US" sz="5400">
                <a:ea typeface="HG創英角ｺﾞｼｯｸUB" pitchFamily="49" charset="-128"/>
              </a:rPr>
              <a:t>３つの大きな壁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2560638"/>
            <a:ext cx="8785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いったいどの本で学べば</a:t>
            </a:r>
          </a:p>
          <a:p>
            <a:r>
              <a:rPr lang="ja-JP" altLang="en-US" sz="5400">
                <a:ea typeface="HG創英角ｺﾞｼｯｸUB" pitchFamily="49" charset="-128"/>
              </a:rPr>
              <a:t>いいんだろうか？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493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壁その１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50825" y="2276475"/>
            <a:ext cx="878522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テキストにわからないことがあったときに質問できない！！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493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壁その２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79388" y="2924175"/>
            <a:ext cx="8785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練習問題のバグをクリアできない！！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5288" y="1052513"/>
            <a:ext cx="4933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壁その３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9388" y="765175"/>
            <a:ext cx="87852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5400">
                <a:ea typeface="HG創英角ｺﾞｼｯｸUB" pitchFamily="49" charset="-128"/>
              </a:rPr>
              <a:t>facebook</a:t>
            </a:r>
            <a:r>
              <a:rPr lang="ja-JP" altLang="en-US" sz="5400">
                <a:ea typeface="HG創英角ｺﾞｼｯｸUB" pitchFamily="49" charset="-128"/>
              </a:rPr>
              <a:t>上で学ぼう！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8775" y="1773238"/>
            <a:ext cx="87852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ja-JP" altLang="en-US" sz="5400">
                <a:ea typeface="HG創英角ｺﾞｼｯｸUB" pitchFamily="49" charset="-128"/>
              </a:rPr>
              <a:t>ベテラン講師の動画の講義</a:t>
            </a:r>
          </a:p>
          <a:p>
            <a:r>
              <a:rPr lang="ja-JP" altLang="en-US" sz="5400">
                <a:ea typeface="HG創英角ｺﾞｼｯｸUB" pitchFamily="49" charset="-128"/>
              </a:rPr>
              <a:t>　　　　　＋</a:t>
            </a:r>
          </a:p>
          <a:p>
            <a:r>
              <a:rPr lang="ja-JP" altLang="en-US" sz="5400">
                <a:ea typeface="HG創英角ｺﾞｼｯｸUB" pitchFamily="49" charset="-128"/>
              </a:rPr>
              <a:t>第一線のプログラマーが</a:t>
            </a:r>
          </a:p>
          <a:p>
            <a:r>
              <a:rPr lang="ja-JP" altLang="en-US" sz="5400">
                <a:ea typeface="HG創英角ｺﾞｼｯｸUB" pitchFamily="49" charset="-128"/>
              </a:rPr>
              <a:t>ビデオチャトなどで質問に</a:t>
            </a:r>
          </a:p>
          <a:p>
            <a:r>
              <a:rPr lang="ja-JP" altLang="en-US" sz="5400">
                <a:ea typeface="HG創英角ｺﾞｼｯｸUB" pitchFamily="49" charset="-128"/>
              </a:rPr>
              <a:t>応えます。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68313" y="115888"/>
            <a:ext cx="673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Ｓｔｅｐ　Ｕｐ　Ｓｃｈｏｏｌ　</a:t>
            </a:r>
            <a:r>
              <a:rPr lang="en-US" altLang="ja-JP" sz="2400">
                <a:latin typeface="HG創英角ｺﾞｼｯｸUB" pitchFamily="49" charset="-128"/>
                <a:ea typeface="HG創英角ｺﾞｼｯｸUB" pitchFamily="49" charset="-128"/>
              </a:rPr>
              <a:t>on SNS </a:t>
            </a:r>
            <a:r>
              <a:rPr lang="ja-JP" altLang="en-US" sz="2400">
                <a:latin typeface="HG創英角ｺﾞｼｯｸUB" pitchFamily="49" charset="-128"/>
                <a:ea typeface="HG創英角ｺﾞｼｯｸUB" pitchFamily="49" charset="-128"/>
              </a:rPr>
              <a:t>の特長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1648</Words>
  <Application>Microsoft Office PowerPoint</Application>
  <PresentationFormat>画面に合わせる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9" baseType="lpstr">
      <vt:lpstr>Arial</vt:lpstr>
      <vt:lpstr>ＭＳ Ｐゴシック</vt:lpstr>
      <vt:lpstr>Calibri</vt:lpstr>
      <vt:lpstr>HG創英角ｺﾞｼｯｸUB</vt:lpstr>
      <vt:lpstr>HGS創英角ｺﾞｼｯｸUB</vt:lpstr>
      <vt:lpstr>Office テーマ</vt:lpstr>
      <vt:lpstr>Ｓｔｅｐ　Ｕｐ　Ｓｃｈｏｏｌ　On　SNS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Step　Up　School　On　SNSとは？  ～ＳＮＳラーニングシステム～</vt:lpstr>
      <vt:lpstr>Step　Up　School　On　Lineの特長</vt:lpstr>
      <vt:lpstr>スライド 12</vt:lpstr>
      <vt:lpstr>テキスト（講師）を選べる！　自分の好きな内容を学べます！</vt:lpstr>
      <vt:lpstr>超初心者からプロレベルまで　プロフェッショナルとして即戦力レベルまで</vt:lpstr>
      <vt:lpstr>スライド 15</vt:lpstr>
      <vt:lpstr>スライド 16</vt:lpstr>
      <vt:lpstr>わかりやすい動画　　１つのトピックを5分程度で！</vt:lpstr>
      <vt:lpstr>スライド 18</vt:lpstr>
      <vt:lpstr>ＳＮＳシステムをつかったコミュニケーション</vt:lpstr>
      <vt:lpstr>スライド 20</vt:lpstr>
      <vt:lpstr>コース料金　</vt:lpstr>
      <vt:lpstr>　　受講までの流れ</vt:lpstr>
      <vt:lpstr>スライド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murofushi</dc:creator>
  <cp:lastModifiedBy> さいたま映像ボランティアの会</cp:lastModifiedBy>
  <cp:revision>50</cp:revision>
  <dcterms:created xsi:type="dcterms:W3CDTF">2010-08-12T00:08:25Z</dcterms:created>
  <dcterms:modified xsi:type="dcterms:W3CDTF">2012-01-01T10:39:14Z</dcterms:modified>
</cp:coreProperties>
</file>